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</p:sldIdLst>
  <p:sldSz cx="14630400" cy="8229600"/>
  <p:notesSz cx="8229600" cy="14630400"/>
  <p:embeddedFontLst>
    <p:embeddedFont>
      <p:font typeface="Bitter" pitchFamily="2" charset="77"/>
      <p:regular r:id="rId10"/>
      <p:bold r:id="rId11"/>
      <p:italic r:id="rId12"/>
      <p:boldItalic r:id="rId13"/>
    </p:embeddedFont>
    <p:embeddedFont>
      <p:font typeface="Outfit Bold" pitchFamily="2" charset="0"/>
      <p:bold r:id="rId14"/>
      <p:italic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ED943B2-773C-E945-A0DA-EE799179DB36}" v="130" dt="2026-01-13T09:28:16.56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43"/>
    <p:restoredTop sz="91301"/>
  </p:normalViewPr>
  <p:slideViewPr>
    <p:cSldViewPr snapToGrid="0" snapToObjects="1">
      <p:cViewPr varScale="1">
        <p:scale>
          <a:sx n="87" d="100"/>
          <a:sy n="87" d="100"/>
        </p:scale>
        <p:origin x="208" y="4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10" Type="http://schemas.openxmlformats.org/officeDocument/2006/relationships/font" Target="fonts/font1.fntdata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230622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For strategy: information asymmetry eroding – clients have access to the same data, and often the same people working in-house</a:t>
            </a:r>
          </a:p>
          <a:p>
            <a:endParaRPr lang="en-US" dirty="0"/>
          </a:p>
          <a:p>
            <a:r>
              <a:rPr lang="en-US" dirty="0"/>
              <a:t>Implementation focused consultancies are growing twice as fast – it’s hard to make change happen among people – and to automate that stakeholder engagement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jpeg"/><Relationship Id="rId4" Type="http://schemas.openxmlformats.org/officeDocument/2006/relationships/hyperlink" Target="https://www.consultancy.uk/consulting-industry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9440" y="0"/>
            <a:ext cx="768096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051572"/>
            <a:ext cx="57276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Structure and trends in the consultancy industry</a:t>
            </a:r>
            <a:endParaRPr lang="en-US" sz="44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5098" y="616863"/>
            <a:ext cx="4987885" cy="4906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50"/>
              </a:lnSpc>
              <a:buNone/>
            </a:pPr>
            <a:r>
              <a:rPr lang="en-US" sz="305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Global consultancy industry</a:t>
            </a:r>
            <a:endParaRPr lang="en-US" sz="3050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BB72BB3-C427-37BC-7B06-59B815CDCD33}"/>
              </a:ext>
            </a:extLst>
          </p:cNvPr>
          <p:cNvGrpSpPr/>
          <p:nvPr/>
        </p:nvGrpSpPr>
        <p:grpSpPr>
          <a:xfrm>
            <a:off x="9808782" y="303942"/>
            <a:ext cx="12903280" cy="666988"/>
            <a:chOff x="785098" y="1421487"/>
            <a:chExt cx="12903280" cy="666988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7E2BEFE-F3FB-0AEF-E820-0472D695E74A}"/>
                </a:ext>
              </a:extLst>
            </p:cNvPr>
            <p:cNvGrpSpPr/>
            <p:nvPr/>
          </p:nvGrpSpPr>
          <p:grpSpPr>
            <a:xfrm>
              <a:off x="785098" y="1421487"/>
              <a:ext cx="4520828" cy="666988"/>
              <a:chOff x="785098" y="1421487"/>
              <a:chExt cx="4520828" cy="666988"/>
            </a:xfrm>
          </p:grpSpPr>
          <p:sp>
            <p:nvSpPr>
              <p:cNvPr id="3" name="Shape 1"/>
              <p:cNvSpPr/>
              <p:nvPr/>
            </p:nvSpPr>
            <p:spPr>
              <a:xfrm>
                <a:off x="785098" y="1421487"/>
                <a:ext cx="4520828" cy="666988"/>
              </a:xfrm>
              <a:prstGeom prst="roundRect">
                <a:avLst>
                  <a:gd name="adj" fmla="val 3531"/>
                </a:avLst>
              </a:prstGeom>
              <a:solidFill>
                <a:srgbClr val="2A2C20"/>
              </a:solidFill>
              <a:ln/>
            </p:spPr>
            <p:txBody>
              <a:bodyPr/>
              <a:lstStyle/>
              <a:p>
                <a:endParaRPr lang="en-US"/>
              </a:p>
            </p:txBody>
          </p:sp>
          <p:pic>
            <p:nvPicPr>
              <p:cNvPr id="4" name="Image 0" descr="preencoded.png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42022" y="1596427"/>
                <a:ext cx="196215" cy="156924"/>
              </a:xfrm>
              <a:prstGeom prst="rect">
                <a:avLst/>
              </a:prstGeom>
            </p:spPr>
          </p:pic>
        </p:grpSp>
        <p:sp>
          <p:nvSpPr>
            <p:cNvPr id="5" name="Text 2"/>
            <p:cNvSpPr/>
            <p:nvPr/>
          </p:nvSpPr>
          <p:spPr>
            <a:xfrm>
              <a:off x="1295162" y="1503759"/>
              <a:ext cx="12393216" cy="251222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1950"/>
                </a:lnSpc>
                <a:buNone/>
              </a:pPr>
              <a:r>
                <a:rPr lang="en-US" sz="1200" dirty="0">
                  <a:solidFill>
                    <a:srgbClr val="FFFFFF"/>
                  </a:solidFill>
                  <a:latin typeface="Bitter" pitchFamily="34" charset="0"/>
                  <a:ea typeface="Bitter" pitchFamily="34" charset="-122"/>
                  <a:cs typeface="Bitter" pitchFamily="34" charset="-120"/>
                </a:rPr>
                <a:t>See </a:t>
              </a:r>
              <a:r>
                <a:rPr lang="en-US" sz="1200" u="sng" dirty="0">
                  <a:solidFill>
                    <a:srgbClr val="9FA582"/>
                  </a:solidFill>
                  <a:latin typeface="Bitter" pitchFamily="34" charset="0"/>
                  <a:ea typeface="Bitter" pitchFamily="34" charset="-122"/>
                  <a:cs typeface="Bitter" pitchFamily="34" charset="-120"/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https://www.consultancy.uk/consulting-industry</a:t>
              </a:r>
              <a:r>
                <a:rPr lang="en-US" sz="1200" dirty="0">
                  <a:solidFill>
                    <a:srgbClr val="FFFFFF"/>
                  </a:solidFill>
                  <a:latin typeface="Bitter" pitchFamily="34" charset="0"/>
                  <a:ea typeface="Bitter" pitchFamily="34" charset="-122"/>
                  <a:cs typeface="Bitter" pitchFamily="34" charset="-120"/>
                </a:rPr>
                <a:t> - </a:t>
              </a:r>
              <a:br>
                <a:rPr lang="en-US" sz="1200" dirty="0">
                  <a:solidFill>
                    <a:srgbClr val="FFFFFF"/>
                  </a:solidFill>
                  <a:latin typeface="Bitter" pitchFamily="34" charset="0"/>
                  <a:ea typeface="Bitter" pitchFamily="34" charset="-122"/>
                  <a:cs typeface="Bitter" pitchFamily="34" charset="-120"/>
                </a:rPr>
              </a:br>
              <a:r>
                <a:rPr lang="en-US" sz="1200" i="1" dirty="0">
                  <a:solidFill>
                    <a:srgbClr val="FFFFFF"/>
                  </a:solidFill>
                  <a:latin typeface="Bitter" pitchFamily="34" charset="0"/>
                  <a:ea typeface="Bitter" pitchFamily="34" charset="-122"/>
                  <a:cs typeface="Bitter" pitchFamily="34" charset="-120"/>
                </a:rPr>
                <a:t>beware that numbers vary widely</a:t>
              </a:r>
              <a:endParaRPr lang="en-US" sz="1200" dirty="0"/>
            </a:p>
          </p:txBody>
        </p:sp>
      </p:grpSp>
      <p:sp>
        <p:nvSpPr>
          <p:cNvPr id="7" name="Shape 3"/>
          <p:cNvSpPr/>
          <p:nvPr/>
        </p:nvSpPr>
        <p:spPr>
          <a:xfrm>
            <a:off x="785098" y="7435262"/>
            <a:ext cx="13060204" cy="490396"/>
          </a:xfrm>
          <a:prstGeom prst="roundRect">
            <a:avLst>
              <a:gd name="adj" fmla="val 1841"/>
            </a:avLst>
          </a:prstGeom>
          <a:solidFill>
            <a:srgbClr val="2A2C20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023" y="7560934"/>
            <a:ext cx="196215" cy="156924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1295162" y="7523073"/>
            <a:ext cx="12393216" cy="2512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FFFFFF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Compare:</a:t>
            </a:r>
            <a:endParaRPr lang="en-US" sz="1200" dirty="0"/>
          </a:p>
        </p:txBody>
      </p:sp>
      <p:sp>
        <p:nvSpPr>
          <p:cNvPr id="10" name="Text 5"/>
          <p:cNvSpPr/>
          <p:nvPr/>
        </p:nvSpPr>
        <p:spPr>
          <a:xfrm>
            <a:off x="2237184" y="7513785"/>
            <a:ext cx="12393216" cy="2512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950"/>
              </a:lnSpc>
              <a:buSzPct val="100000"/>
            </a:pPr>
            <a:r>
              <a:rPr lang="en-US" sz="1200" dirty="0">
                <a:solidFill>
                  <a:srgbClr val="FFFFFF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Law : ~900 bn USD | Staffing &amp; Recruiting: ~400 bn USD</a:t>
            </a:r>
            <a:endParaRPr lang="en-US" sz="1200" dirty="0"/>
          </a:p>
        </p:txBody>
      </p:sp>
      <p:sp>
        <p:nvSpPr>
          <p:cNvPr id="11" name="Text 6"/>
          <p:cNvSpPr/>
          <p:nvPr/>
        </p:nvSpPr>
        <p:spPr>
          <a:xfrm>
            <a:off x="1295162" y="8016976"/>
            <a:ext cx="12393216" cy="2512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endParaRPr lang="en-US" sz="1200" dirty="0"/>
          </a:p>
        </p:txBody>
      </p:sp>
      <p:pic>
        <p:nvPicPr>
          <p:cNvPr id="14" name="Picture 4" descr="Professional Services - Consulting Industry">
            <a:extLst>
              <a:ext uri="{FF2B5EF4-FFF2-40B4-BE49-F238E27FC236}">
                <a16:creationId xmlns:a16="http://schemas.microsoft.com/office/drawing/2014/main" id="{D91065B0-3EFF-078A-F607-539AC5416B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275"/>
          <a:stretch>
            <a:fillRect/>
          </a:stretch>
        </p:blipFill>
        <p:spPr bwMode="auto">
          <a:xfrm>
            <a:off x="643731" y="1356789"/>
            <a:ext cx="13685879" cy="5829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3">
            <a:extLst>
              <a:ext uri="{FF2B5EF4-FFF2-40B4-BE49-F238E27FC236}">
                <a16:creationId xmlns:a16="http://schemas.microsoft.com/office/drawing/2014/main" id="{72AF1C3B-2330-4EA6-752B-F3F53BBC184D}"/>
              </a:ext>
            </a:extLst>
          </p:cNvPr>
          <p:cNvSpPr/>
          <p:nvPr/>
        </p:nvSpPr>
        <p:spPr>
          <a:xfrm>
            <a:off x="7315200" y="2630785"/>
            <a:ext cx="5648632" cy="2294356"/>
          </a:xfrm>
          <a:prstGeom prst="roundRect">
            <a:avLst>
              <a:gd name="adj" fmla="val 1841"/>
            </a:avLst>
          </a:prstGeom>
          <a:solidFill>
            <a:srgbClr val="2A2C2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" name="Text 0"/>
          <p:cNvSpPr/>
          <p:nvPr/>
        </p:nvSpPr>
        <p:spPr>
          <a:xfrm>
            <a:off x="793790" y="111240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Not a Global Industry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529840"/>
            <a:ext cx="624601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70% of fees</a:t>
            </a:r>
            <a:endParaRPr lang="en-US" sz="5850" dirty="0"/>
          </a:p>
        </p:txBody>
      </p:sp>
      <p:sp>
        <p:nvSpPr>
          <p:cNvPr id="4" name="Text 2"/>
          <p:cNvSpPr/>
          <p:nvPr/>
        </p:nvSpPr>
        <p:spPr>
          <a:xfrm>
            <a:off x="2499122" y="356163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Five Countries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804716" y="4199335"/>
            <a:ext cx="443843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USA, UK, Canada, Germany and France dominate consulting.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896779" y="3278267"/>
            <a:ext cx="474356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This isn't simply about wealth: consulting as we know it is a distinctly Anglo-American pattern. (</a:t>
            </a:r>
            <a:r>
              <a:rPr lang="en-US" sz="1750" b="1" dirty="0">
                <a:solidFill>
                  <a:srgbClr val="FCEC99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Sturdy &amp; O'Mahoney, 2018</a:t>
            </a: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)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1133951" y="5773222"/>
            <a:ext cx="1182988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50" b="1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The demand for external advice isn't natural; </a:t>
            </a: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it's shaped by how a country's economy and culture are organized.</a:t>
            </a:r>
          </a:p>
          <a:p>
            <a:pPr>
              <a:lnSpc>
                <a:spcPts val="2850"/>
              </a:lnSpc>
            </a:pPr>
            <a:r>
              <a:rPr lang="en-US" sz="1750" b="1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Alternatives:</a:t>
            </a: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 knowledge-sharing in industry associations or government institutions. Developing talent internally rather than importing it. Focusing on (internal) continuous improvement rather than (external) best practice.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793790" y="5518071"/>
            <a:ext cx="30480" cy="1599009"/>
          </a:xfrm>
          <a:prstGeom prst="rect">
            <a:avLst/>
          </a:prstGeom>
          <a:solidFill>
            <a:srgbClr val="9FA582"/>
          </a:solidFill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3" grpId="0" animBg="1"/>
      <p:bldP spid="4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10402"/>
            <a:ext cx="667166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The Pyramid Is Crumbling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614493"/>
            <a:ext cx="2573655" cy="34315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928467" y="2563416"/>
            <a:ext cx="99156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3928467" y="3130391"/>
            <a:ext cx="991564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Traditionally, consultancies structured as pyramids - many analysts support fewer project managers and partners (with </a:t>
            </a:r>
            <a:r>
              <a:rPr lang="en-US" sz="1750" i="1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'up or out</a:t>
            </a: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' promotions)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3928467" y="4060269"/>
            <a:ext cx="991564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December 2025:</a:t>
            </a: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 McKinsey announced 10% job cuts – </a:t>
            </a:r>
            <a:b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</a:b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partly due to (expected )AI automation, internally and with clients.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3928467" y="5041225"/>
            <a:ext cx="9915644" cy="963811"/>
          </a:xfrm>
          <a:prstGeom prst="roundRect">
            <a:avLst>
              <a:gd name="adj" fmla="val 3530"/>
            </a:avLst>
          </a:prstGeom>
          <a:solidFill>
            <a:srgbClr val="262626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5281" y="5377696"/>
            <a:ext cx="283488" cy="226814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4665583" y="5324713"/>
            <a:ext cx="895171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How will that reshape career pathways/HR requirements? How far will it go?</a:t>
            </a:r>
            <a:endParaRPr lang="en-US" sz="175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3">
            <a:extLst>
              <a:ext uri="{FF2B5EF4-FFF2-40B4-BE49-F238E27FC236}">
                <a16:creationId xmlns:a16="http://schemas.microsoft.com/office/drawing/2014/main" id="{5A2F144B-45F2-6AB5-EA56-5ADB1F70AAD3}"/>
              </a:ext>
            </a:extLst>
          </p:cNvPr>
          <p:cNvSpPr/>
          <p:nvPr/>
        </p:nvSpPr>
        <p:spPr>
          <a:xfrm>
            <a:off x="10059591" y="6666354"/>
            <a:ext cx="3524864" cy="1319630"/>
          </a:xfrm>
          <a:prstGeom prst="roundRect">
            <a:avLst>
              <a:gd name="adj" fmla="val 1841"/>
            </a:avLst>
          </a:prstGeom>
          <a:solidFill>
            <a:srgbClr val="2A2C2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" name="Text 0"/>
          <p:cNvSpPr/>
          <p:nvPr/>
        </p:nvSpPr>
        <p:spPr>
          <a:xfrm>
            <a:off x="793790" y="726162"/>
            <a:ext cx="4458533" cy="496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0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Value is moving</a:t>
            </a:r>
            <a:endParaRPr lang="en-US" sz="3100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1CEC68C7-5C09-DC90-151B-EF5D152A86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1457428"/>
            <a:ext cx="3365500" cy="44069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E9698F3-64BB-5308-68EB-8D8A0F4043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0463" y="1457428"/>
            <a:ext cx="3365500" cy="48133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D38CC86E-9E35-CEF4-5222-A5CFAA92A6D4}"/>
              </a:ext>
            </a:extLst>
          </p:cNvPr>
          <p:cNvSpPr/>
          <p:nvPr/>
        </p:nvSpPr>
        <p:spPr>
          <a:xfrm>
            <a:off x="793790" y="5696155"/>
            <a:ext cx="3365500" cy="5745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70D07E96-855D-FF31-7368-20D0B8E8DC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67136" y="1457428"/>
            <a:ext cx="3365500" cy="48133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F1808AC7-1ED8-798A-C48C-75D9C408CDE9}"/>
              </a:ext>
            </a:extLst>
          </p:cNvPr>
          <p:cNvSpPr txBox="1"/>
          <p:nvPr/>
        </p:nvSpPr>
        <p:spPr>
          <a:xfrm>
            <a:off x="6394143" y="6772172"/>
            <a:ext cx="330363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err="1">
                <a:solidFill>
                  <a:schemeClr val="bg1"/>
                </a:solidFill>
              </a:rPr>
              <a:t>Specialised</a:t>
            </a:r>
            <a:r>
              <a:rPr lang="en-US" sz="2200" dirty="0">
                <a:solidFill>
                  <a:schemeClr val="bg1"/>
                </a:solidFill>
              </a:rPr>
              <a:t> Boutiques?</a:t>
            </a:r>
          </a:p>
          <a:p>
            <a:r>
              <a:rPr lang="en-US" sz="2200" dirty="0">
                <a:solidFill>
                  <a:schemeClr val="bg1"/>
                </a:solidFill>
              </a:rPr>
              <a:t>Freelancers?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B1329FC-3A1F-E054-5C21-9C823221860C}"/>
              </a:ext>
            </a:extLst>
          </p:cNvPr>
          <p:cNvSpPr txBox="1"/>
          <p:nvPr/>
        </p:nvSpPr>
        <p:spPr>
          <a:xfrm>
            <a:off x="10280816" y="6772171"/>
            <a:ext cx="330363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chemeClr val="bg1"/>
                </a:solidFill>
              </a:rPr>
              <a:t>Newly valuable question: How can I help people </a:t>
            </a:r>
            <a:r>
              <a:rPr lang="en-US" sz="2200" i="1" dirty="0">
                <a:solidFill>
                  <a:schemeClr val="bg1"/>
                </a:solidFill>
              </a:rPr>
              <a:t>act </a:t>
            </a:r>
            <a:r>
              <a:rPr lang="en-US" sz="2200" dirty="0">
                <a:solidFill>
                  <a:schemeClr val="bg1"/>
                </a:solidFill>
              </a:rPr>
              <a:t>on what </a:t>
            </a:r>
            <a:r>
              <a:rPr lang="en-US" sz="2200" i="1" dirty="0">
                <a:solidFill>
                  <a:schemeClr val="bg1"/>
                </a:solidFill>
              </a:rPr>
              <a:t>they </a:t>
            </a:r>
            <a:r>
              <a:rPr lang="en-US" sz="2200" dirty="0">
                <a:solidFill>
                  <a:schemeClr val="bg1"/>
                </a:solidFill>
              </a:rPr>
              <a:t>know?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3" grpId="0"/>
      <p:bldP spid="2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29258"/>
            <a:ext cx="4733449" cy="531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0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The Reputation Problem</a:t>
            </a:r>
            <a:endParaRPr lang="en-US" sz="3300" dirty="0"/>
          </a:p>
        </p:txBody>
      </p:sp>
      <p:sp>
        <p:nvSpPr>
          <p:cNvPr id="3" name="Text 1"/>
          <p:cNvSpPr/>
          <p:nvPr/>
        </p:nvSpPr>
        <p:spPr>
          <a:xfrm>
            <a:off x="793790" y="1601033"/>
            <a:ext cx="13042821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The industry is facing questions it hasn't had to answer before. Recent years have brought unprecedented public scrutiny:</a:t>
            </a:r>
            <a:endParaRPr lang="en-US" sz="1300" dirty="0"/>
          </a:p>
        </p:txBody>
      </p:sp>
      <p:sp>
        <p:nvSpPr>
          <p:cNvPr id="4" name="Shape 2"/>
          <p:cNvSpPr/>
          <p:nvPr/>
        </p:nvSpPr>
        <p:spPr>
          <a:xfrm>
            <a:off x="793790" y="2064544"/>
            <a:ext cx="4234220" cy="2243852"/>
          </a:xfrm>
          <a:prstGeom prst="roundRect">
            <a:avLst>
              <a:gd name="adj" fmla="val 4890"/>
            </a:avLst>
          </a:prstGeom>
          <a:solidFill>
            <a:srgbClr val="1C1D1F"/>
          </a:solidFill>
          <a:ln w="22860">
            <a:solidFill>
              <a:srgbClr val="54555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Shape 3"/>
          <p:cNvSpPr/>
          <p:nvPr/>
        </p:nvSpPr>
        <p:spPr>
          <a:xfrm>
            <a:off x="770930" y="2064544"/>
            <a:ext cx="91440" cy="2243852"/>
          </a:xfrm>
          <a:prstGeom prst="roundRect">
            <a:avLst>
              <a:gd name="adj" fmla="val 27907"/>
            </a:avLst>
          </a:prstGeom>
          <a:solidFill>
            <a:srgbClr val="9FA582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251" y="2257425"/>
            <a:ext cx="2834878" cy="1858089"/>
          </a:xfrm>
          <a:prstGeom prst="rect">
            <a:avLst/>
          </a:prstGeom>
        </p:spPr>
      </p:pic>
      <p:sp>
        <p:nvSpPr>
          <p:cNvPr id="7" name="Shape 4"/>
          <p:cNvSpPr/>
          <p:nvPr/>
        </p:nvSpPr>
        <p:spPr>
          <a:xfrm>
            <a:off x="5198031" y="2064544"/>
            <a:ext cx="4234220" cy="2243852"/>
          </a:xfrm>
          <a:prstGeom prst="roundRect">
            <a:avLst>
              <a:gd name="adj" fmla="val 4890"/>
            </a:avLst>
          </a:prstGeom>
          <a:solidFill>
            <a:srgbClr val="1C1D1F"/>
          </a:solidFill>
          <a:ln w="22860">
            <a:solidFill>
              <a:srgbClr val="54555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Shape 5"/>
          <p:cNvSpPr/>
          <p:nvPr/>
        </p:nvSpPr>
        <p:spPr>
          <a:xfrm>
            <a:off x="5175171" y="2064544"/>
            <a:ext cx="91440" cy="2243852"/>
          </a:xfrm>
          <a:prstGeom prst="roundRect">
            <a:avLst>
              <a:gd name="adj" fmla="val 27907"/>
            </a:avLst>
          </a:prstGeom>
          <a:solidFill>
            <a:srgbClr val="9FA582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9492" y="2257425"/>
            <a:ext cx="2799874" cy="1191935"/>
          </a:xfrm>
          <a:prstGeom prst="rect">
            <a:avLst/>
          </a:prstGeom>
        </p:spPr>
      </p:pic>
      <p:sp>
        <p:nvSpPr>
          <p:cNvPr id="10" name="Shape 6"/>
          <p:cNvSpPr/>
          <p:nvPr/>
        </p:nvSpPr>
        <p:spPr>
          <a:xfrm>
            <a:off x="9602272" y="2064544"/>
            <a:ext cx="4234220" cy="2243852"/>
          </a:xfrm>
          <a:prstGeom prst="roundRect">
            <a:avLst>
              <a:gd name="adj" fmla="val 4890"/>
            </a:avLst>
          </a:prstGeom>
          <a:solidFill>
            <a:srgbClr val="1C1D1F"/>
          </a:solidFill>
          <a:ln w="22860">
            <a:solidFill>
              <a:srgbClr val="54555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Shape 7"/>
          <p:cNvSpPr/>
          <p:nvPr/>
        </p:nvSpPr>
        <p:spPr>
          <a:xfrm>
            <a:off x="9579412" y="2064544"/>
            <a:ext cx="91440" cy="2243852"/>
          </a:xfrm>
          <a:prstGeom prst="roundRect">
            <a:avLst>
              <a:gd name="adj" fmla="val 27907"/>
            </a:avLst>
          </a:prstGeom>
          <a:solidFill>
            <a:srgbClr val="9FA582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63733" y="2257425"/>
            <a:ext cx="2799874" cy="1084302"/>
          </a:xfrm>
          <a:prstGeom prst="rect">
            <a:avLst/>
          </a:prstGeom>
        </p:spPr>
      </p:pic>
      <p:sp>
        <p:nvSpPr>
          <p:cNvPr id="13" name="Shape 8"/>
          <p:cNvSpPr/>
          <p:nvPr/>
        </p:nvSpPr>
        <p:spPr>
          <a:xfrm>
            <a:off x="793790" y="4584765"/>
            <a:ext cx="13042821" cy="28813"/>
          </a:xfrm>
          <a:prstGeom prst="rect">
            <a:avLst/>
          </a:prstGeom>
          <a:solidFill>
            <a:srgbClr val="C2C4B5">
              <a:alpha val="5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Text 9"/>
          <p:cNvSpPr/>
          <p:nvPr/>
        </p:nvSpPr>
        <p:spPr>
          <a:xfrm>
            <a:off x="793790" y="4974908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No Safety Net</a:t>
            </a:r>
            <a:endParaRPr lang="en-US" sz="2000" dirty="0"/>
          </a:p>
        </p:txBody>
      </p:sp>
      <p:sp>
        <p:nvSpPr>
          <p:cNvPr id="15" name="Text 10"/>
          <p:cNvSpPr/>
          <p:nvPr/>
        </p:nvSpPr>
        <p:spPr>
          <a:xfrm>
            <a:off x="793790" y="5463778"/>
            <a:ext cx="4968002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There's no mandatory professional regulation, no licence to lose. Reputation is all there is.</a:t>
            </a:r>
            <a:endParaRPr lang="en-US" sz="1300" dirty="0"/>
          </a:p>
        </p:txBody>
      </p:sp>
      <p:sp>
        <p:nvSpPr>
          <p:cNvPr id="16" name="Text 11"/>
          <p:cNvSpPr/>
          <p:nvPr/>
        </p:nvSpPr>
        <p:spPr>
          <a:xfrm>
            <a:off x="6184463" y="4957882"/>
            <a:ext cx="7659648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endParaRPr lang="en-US" sz="1300" dirty="0"/>
          </a:p>
        </p:txBody>
      </p:sp>
      <p:sp>
        <p:nvSpPr>
          <p:cNvPr id="17" name="Text 12"/>
          <p:cNvSpPr/>
          <p:nvPr/>
        </p:nvSpPr>
        <p:spPr>
          <a:xfrm>
            <a:off x="6184463" y="5383054"/>
            <a:ext cx="7659648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There have always been scandals - but alongside AI replacement narratives, budget-conscious clients and social media scrutiny, professional standards matter.</a:t>
            </a:r>
            <a:endParaRPr lang="en-US" sz="1300" dirty="0"/>
          </a:p>
        </p:txBody>
      </p:sp>
      <p:sp>
        <p:nvSpPr>
          <p:cNvPr id="18" name="Shape 13"/>
          <p:cNvSpPr/>
          <p:nvPr/>
        </p:nvSpPr>
        <p:spPr>
          <a:xfrm>
            <a:off x="793790" y="6352461"/>
            <a:ext cx="13042821" cy="1147882"/>
          </a:xfrm>
          <a:prstGeom prst="roundRect">
            <a:avLst>
              <a:gd name="adj" fmla="val 2223"/>
            </a:avLst>
          </a:prstGeom>
          <a:solidFill>
            <a:srgbClr val="450707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3811" y="6606659"/>
            <a:ext cx="212646" cy="170021"/>
          </a:xfrm>
          <a:prstGeom prst="rect">
            <a:avLst/>
          </a:prstGeom>
        </p:spPr>
      </p:pic>
      <p:sp>
        <p:nvSpPr>
          <p:cNvPr id="20" name="Text 14"/>
          <p:cNvSpPr/>
          <p:nvPr/>
        </p:nvSpPr>
        <p:spPr>
          <a:xfrm>
            <a:off x="1346478" y="6564987"/>
            <a:ext cx="12320111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FFFFFF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If you're going to work in this industry, you need to </a:t>
            </a:r>
            <a:r>
              <a:rPr lang="en-US" sz="1300" b="1" dirty="0">
                <a:solidFill>
                  <a:srgbClr val="FFFFFF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think about ethics not as compliance but as professional identity</a:t>
            </a:r>
            <a:r>
              <a:rPr lang="en-US" sz="1300" dirty="0">
                <a:solidFill>
                  <a:srgbClr val="FFFFFF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. </a:t>
            </a:r>
            <a:endParaRPr lang="en-US" sz="1300" dirty="0"/>
          </a:p>
        </p:txBody>
      </p:sp>
      <p:sp>
        <p:nvSpPr>
          <p:cNvPr id="21" name="Text 15"/>
          <p:cNvSpPr/>
          <p:nvPr/>
        </p:nvSpPr>
        <p:spPr>
          <a:xfrm>
            <a:off x="1346478" y="6990159"/>
            <a:ext cx="12320111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FFFFFF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What are you willing to do? What aren't you? Where are the lines?</a:t>
            </a:r>
            <a:endParaRPr lang="en-US" sz="13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53281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Your Reflection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581751"/>
            <a:ext cx="7556421" cy="2623780"/>
          </a:xfrm>
          <a:prstGeom prst="roundRect">
            <a:avLst>
              <a:gd name="adj" fmla="val 1297"/>
            </a:avLst>
          </a:prstGeom>
          <a:solidFill>
            <a:srgbClr val="1C1D1F"/>
          </a:solidFill>
          <a:ln w="30480">
            <a:solidFill>
              <a:srgbClr val="54555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1051084" y="2839045"/>
            <a:ext cx="704183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The written materials cover the industry structure in more detail. As you read, reflect on these questions: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1051084" y="3700939"/>
            <a:ext cx="704183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Where would you want to position yourself in this landscape?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1051084" y="4143137"/>
            <a:ext cx="704183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What does the disruption mean for that choice?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1051084" y="4585335"/>
            <a:ext cx="704183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How do your values inform your career choices?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1133952" y="6951939"/>
            <a:ext cx="721625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The different roles consultants play,</a:t>
            </a:r>
            <a:b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</a:b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and why they are brought in – and why this matters</a:t>
            </a:r>
            <a:endParaRPr lang="en-US" sz="1750" dirty="0"/>
          </a:p>
        </p:txBody>
      </p:sp>
      <p:sp>
        <p:nvSpPr>
          <p:cNvPr id="11" name="Shape 4">
            <a:extLst>
              <a:ext uri="{FF2B5EF4-FFF2-40B4-BE49-F238E27FC236}">
                <a16:creationId xmlns:a16="http://schemas.microsoft.com/office/drawing/2014/main" id="{6DF5487E-98E9-B9DB-2138-33C917C87325}"/>
              </a:ext>
            </a:extLst>
          </p:cNvPr>
          <p:cNvSpPr/>
          <p:nvPr/>
        </p:nvSpPr>
        <p:spPr>
          <a:xfrm>
            <a:off x="881472" y="6384671"/>
            <a:ext cx="2097643" cy="441484"/>
          </a:xfrm>
          <a:prstGeom prst="roundRect">
            <a:avLst>
              <a:gd name="adj" fmla="val 6165"/>
            </a:avLst>
          </a:prstGeom>
          <a:noFill/>
          <a:ln w="7620">
            <a:solidFill>
              <a:srgbClr val="9FA582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12" name="Image 1" descr="preencoded.png">
            <a:extLst>
              <a:ext uri="{FF2B5EF4-FFF2-40B4-BE49-F238E27FC236}">
                <a16:creationId xmlns:a16="http://schemas.microsoft.com/office/drawing/2014/main" id="{DDE5F174-F6F0-AF9F-E1C7-B809DA0162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5180" y="6514688"/>
            <a:ext cx="181451" cy="181451"/>
          </a:xfrm>
          <a:prstGeom prst="rect">
            <a:avLst/>
          </a:prstGeom>
        </p:spPr>
      </p:pic>
      <p:sp>
        <p:nvSpPr>
          <p:cNvPr id="13" name="Text 5">
            <a:extLst>
              <a:ext uri="{FF2B5EF4-FFF2-40B4-BE49-F238E27FC236}">
                <a16:creationId xmlns:a16="http://schemas.microsoft.com/office/drawing/2014/main" id="{76CEA193-0AD0-B64F-C8CA-BDCF21C5F2A9}"/>
              </a:ext>
            </a:extLst>
          </p:cNvPr>
          <p:cNvSpPr/>
          <p:nvPr/>
        </p:nvSpPr>
        <p:spPr>
          <a:xfrm>
            <a:off x="1297357" y="6460276"/>
            <a:ext cx="1538049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9FA582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COMING UP NEXT</a:t>
            </a:r>
            <a:endParaRPr lang="en-US" sz="1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3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</TotalTime>
  <Words>464</Words>
  <Application>Microsoft Macintosh PowerPoint</Application>
  <PresentationFormat>Custom</PresentationFormat>
  <Paragraphs>44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Outfit Bold</vt:lpstr>
      <vt:lpstr>Bitter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Lukas Wallrich</cp:lastModifiedBy>
  <cp:revision>1</cp:revision>
  <dcterms:created xsi:type="dcterms:W3CDTF">2026-01-13T09:06:20Z</dcterms:created>
  <dcterms:modified xsi:type="dcterms:W3CDTF">2026-01-13T09:28:17Z</dcterms:modified>
</cp:coreProperties>
</file>